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6" r:id="rId10"/>
    <p:sldId id="263" r:id="rId11"/>
    <p:sldId id="268" r:id="rId12"/>
    <p:sldId id="267" r:id="rId13"/>
    <p:sldId id="270" r:id="rId14"/>
    <p:sldId id="273" r:id="rId15"/>
    <p:sldId id="271" r:id="rId16"/>
    <p:sldId id="272" r:id="rId17"/>
    <p:sldId id="278" r:id="rId18"/>
    <p:sldId id="274" r:id="rId19"/>
    <p:sldId id="277" r:id="rId20"/>
    <p:sldId id="279" r:id="rId21"/>
    <p:sldId id="280" r:id="rId22"/>
    <p:sldId id="281" r:id="rId23"/>
    <p:sldId id="282" r:id="rId24"/>
    <p:sldId id="293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CBC6"/>
    <a:srgbClr val="E7D9CA"/>
    <a:srgbClr val="B5C3FD"/>
    <a:srgbClr val="BDB4FE"/>
    <a:srgbClr val="8488E0"/>
    <a:srgbClr val="336699"/>
    <a:srgbClr val="808080"/>
    <a:srgbClr val="80807E"/>
    <a:srgbClr val="60605E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101" autoAdjust="0"/>
    <p:restoredTop sz="94660"/>
  </p:normalViewPr>
  <p:slideViewPr>
    <p:cSldViewPr snapToGrid="0">
      <p:cViewPr>
        <p:scale>
          <a:sx n="50" d="100"/>
          <a:sy n="50" d="100"/>
        </p:scale>
        <p:origin x="558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875B-3D21-41EE-805B-7564E7CF02F4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EA1B6-565B-49D6-ABE6-EA765DA4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14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875B-3D21-41EE-805B-7564E7CF02F4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EA1B6-565B-49D6-ABE6-EA765DA4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7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875B-3D21-41EE-805B-7564E7CF02F4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EA1B6-565B-49D6-ABE6-EA765DA4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32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875B-3D21-41EE-805B-7564E7CF02F4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EA1B6-565B-49D6-ABE6-EA765DA4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5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875B-3D21-41EE-805B-7564E7CF02F4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EA1B6-565B-49D6-ABE6-EA765DA4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93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875B-3D21-41EE-805B-7564E7CF02F4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EA1B6-565B-49D6-ABE6-EA765DA4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95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875B-3D21-41EE-805B-7564E7CF02F4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EA1B6-565B-49D6-ABE6-EA765DA4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12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875B-3D21-41EE-805B-7564E7CF02F4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EA1B6-565B-49D6-ABE6-EA765DA4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70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875B-3D21-41EE-805B-7564E7CF02F4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EA1B6-565B-49D6-ABE6-EA765DA4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89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875B-3D21-41EE-805B-7564E7CF02F4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EA1B6-565B-49D6-ABE6-EA765DA4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65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875B-3D21-41EE-805B-7564E7CF02F4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EA1B6-565B-49D6-ABE6-EA765DA4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23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2875B-3D21-41EE-805B-7564E7CF02F4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EA1B6-565B-49D6-ABE6-EA765DA4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5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71296" y="5964072"/>
            <a:ext cx="3020704" cy="893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l-GR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ΜΕΛΕΤΗΤΕΣ: </a:t>
            </a:r>
          </a:p>
          <a:p>
            <a:pPr algn="r"/>
            <a:r>
              <a:rPr lang="el-GR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ΚΡΕΜΕΖΗ ΜΑΡΙΑ</a:t>
            </a:r>
            <a:r>
              <a:rPr lang="en-US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r"/>
            <a:r>
              <a:rPr lang="el-GR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ΚΡΙΣΤΟΛΛΑΡΗ ΒΙΚΤΩΡΙΑ</a:t>
            </a:r>
            <a:endParaRPr lang="el-GR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8098" y="4686448"/>
            <a:ext cx="9293902" cy="102402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l-GR" sz="3200" b="1" dirty="0" smtClean="0">
                <a:latin typeface="Georgia" panose="02040502050405020303" pitchFamily="18" charset="0"/>
                <a:ea typeface="Adobe Gothic Std B" panose="020B0800000000000000" pitchFamily="34" charset="-128"/>
              </a:rPr>
              <a:t>ΕΛΕΓΧΟΣ </a:t>
            </a:r>
            <a:r>
              <a:rPr lang="el-GR" sz="3200" b="1" dirty="0">
                <a:latin typeface="Georgia" panose="02040502050405020303" pitchFamily="18" charset="0"/>
                <a:ea typeface="Adobe Gothic Std B" panose="020B0800000000000000" pitchFamily="34" charset="-128"/>
              </a:rPr>
              <a:t>ΑΚΡΙΒΕΙΑΣ </a:t>
            </a:r>
            <a:r>
              <a:rPr lang="en-US" sz="3200" b="1" dirty="0" smtClean="0">
                <a:latin typeface="Georgia" panose="02040502050405020303" pitchFamily="18" charset="0"/>
                <a:ea typeface="Adobe Gothic Std B" panose="020B0800000000000000" pitchFamily="34" charset="-128"/>
              </a:rPr>
              <a:t>TOY </a:t>
            </a:r>
            <a:r>
              <a:rPr lang="el-GR" sz="3200" b="1" dirty="0" smtClean="0">
                <a:latin typeface="Georgia" panose="02040502050405020303" pitchFamily="18" charset="0"/>
                <a:ea typeface="Adobe Gothic Std B" panose="020B0800000000000000" pitchFamily="34" charset="-128"/>
              </a:rPr>
              <a:t>ΛΟΓΙΣΜΙΚΟΥ </a:t>
            </a:r>
            <a:r>
              <a:rPr lang="en-US" sz="3200" b="1" dirty="0" smtClean="0">
                <a:solidFill>
                  <a:srgbClr val="009900"/>
                </a:solidFill>
                <a:latin typeface="Georgia" panose="02040502050405020303" pitchFamily="18" charset="0"/>
                <a:ea typeface="Adobe Gothic Std B" panose="020B0800000000000000" pitchFamily="34" charset="-128"/>
              </a:rPr>
              <a:t>AGISOFT</a:t>
            </a:r>
            <a:r>
              <a:rPr lang="en-US" sz="3200" b="1" dirty="0" smtClean="0">
                <a:latin typeface="Georgia" panose="02040502050405020303" pitchFamily="18" charset="0"/>
                <a:ea typeface="Adobe Gothic Std B" panose="020B0800000000000000" pitchFamily="34" charset="-128"/>
              </a:rPr>
              <a:t> </a:t>
            </a:r>
            <a:r>
              <a:rPr lang="en-US" sz="3200" b="1" dirty="0" smtClean="0">
                <a:solidFill>
                  <a:srgbClr val="002CF3"/>
                </a:solidFill>
                <a:latin typeface="Georgia" panose="02040502050405020303" pitchFamily="18" charset="0"/>
                <a:ea typeface="Adobe Gothic Std B" panose="020B0800000000000000" pitchFamily="34" charset="-128"/>
              </a:rPr>
              <a:t>PHOTOSCAN </a:t>
            </a:r>
            <a:endParaRPr lang="en-US" sz="3200" dirty="0">
              <a:solidFill>
                <a:srgbClr val="002CF3"/>
              </a:solidFill>
              <a:latin typeface="Georgia" panose="02040502050405020303" pitchFamily="18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794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2737" y="1773622"/>
            <a:ext cx="2013693" cy="487506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4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Δοκιμή</a:t>
            </a:r>
            <a:r>
              <a:rPr lang="el-GR" sz="20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Νο</a:t>
            </a:r>
            <a:r>
              <a:rPr lang="el-GR" sz="24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  <a:endParaRPr lang="el-GR" sz="2000" b="1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38488" y="3572421"/>
            <a:ext cx="3915024" cy="1208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n-US" sz="2000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24</a:t>
            </a:r>
            <a:r>
              <a:rPr lang="en-US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λήψεις</a:t>
            </a:r>
            <a:endParaRPr lang="en-US" sz="2000" dirty="0" smtClean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Ακρίβεια αραιού νέφους: υψηλή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Ποιότητα πυκνού νέφους: μέτρια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62437"/>
            <a:ext cx="10134600" cy="5533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l-GR" sz="28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ΑΝΑΔΗΜΙΟΥΡΓΙΑ ΤΟΥ ΑΝΤΙΚΕΙΜΕΝΟΥ ΜΕ ΤΗΝ </a:t>
            </a:r>
            <a:r>
              <a:rPr lang="en-US" sz="28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DSLR           </a:t>
            </a:r>
            <a:endParaRPr lang="el-GR" sz="2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81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315152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36345"/>
            <a:ext cx="3852000" cy="421654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</a:t>
            </a: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υκνό νέφος</a:t>
            </a: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:  3.241.798 </a:t>
            </a:r>
            <a:r>
              <a:rPr lang="el-G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σημεία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013693" cy="487506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4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Δοκιμή</a:t>
            </a:r>
            <a:r>
              <a:rPr lang="el-GR" sz="20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Νο</a:t>
            </a:r>
            <a:r>
              <a:rPr lang="el-GR" sz="24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  <a:endParaRPr lang="el-GR" sz="2000" b="1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47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2013693" cy="487506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4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Δοκιμή</a:t>
            </a:r>
            <a:r>
              <a:rPr lang="el-GR" sz="20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Νο</a:t>
            </a:r>
            <a:r>
              <a:rPr lang="el-GR" sz="2400" b="1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  <a:endParaRPr lang="el-GR" sz="2000" b="1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48" y="745005"/>
            <a:ext cx="12240696" cy="53679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112996"/>
            <a:ext cx="4716000" cy="750975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000" dirty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Τρισδιάστατο</a:t>
            </a:r>
            <a:r>
              <a:rPr lang="el-GR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 smtClean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πλέγμα με παρεμβολή</a:t>
            </a:r>
            <a:r>
              <a:rPr lang="el-GR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648.353</a:t>
            </a:r>
            <a:r>
              <a:rPr lang="el-G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τρίγωνα</a:t>
            </a:r>
          </a:p>
        </p:txBody>
      </p:sp>
    </p:spTree>
    <p:extLst>
      <p:ext uri="{BB962C8B-B14F-4D97-AF65-F5344CB8AC3E}">
        <p14:creationId xmlns:p14="http://schemas.microsoft.com/office/powerpoint/2010/main" val="143785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2737" y="1773622"/>
            <a:ext cx="2013693" cy="487506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4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Δοκιμή</a:t>
            </a:r>
            <a:r>
              <a:rPr lang="el-GR" sz="20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b="1" dirty="0" smtClean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Νο</a:t>
            </a:r>
            <a:r>
              <a:rPr lang="el-GR" sz="2400" b="1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  <a:endParaRPr lang="el-GR" sz="2000" b="1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38488" y="3572421"/>
            <a:ext cx="3915024" cy="1208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10 </a:t>
            </a: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λήψεις</a:t>
            </a:r>
            <a:endParaRPr lang="en-US" sz="2000" dirty="0" smtClean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Ακρίβεια αραιού νέφους: υψηλή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Ποιότητα πυκνού νέφους: μέτρια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62437"/>
            <a:ext cx="10134600" cy="5533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l-GR" sz="28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ΑΝΑΔΗΜΙΟΥΡΓΙΑ ΤΟΥ ΑΝΤΙΚΕΙΜΕΝΟΥ ΜΕ ΤΗΝ </a:t>
            </a:r>
            <a:r>
              <a:rPr lang="en-US" sz="28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DSLR           </a:t>
            </a:r>
            <a:endParaRPr lang="el-GR" sz="2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27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82" t="14222" b="2475"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1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-1"/>
            <a:ext cx="12058650" cy="68417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36345"/>
            <a:ext cx="3852000" cy="421654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</a:t>
            </a: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υκνό νέφος</a:t>
            </a: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:  157.776 </a:t>
            </a:r>
            <a:r>
              <a:rPr lang="el-G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σημεία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013693" cy="487506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4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Δοκιμή</a:t>
            </a:r>
            <a:r>
              <a:rPr lang="el-GR" sz="20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b="1" dirty="0" smtClean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Νο</a:t>
            </a:r>
            <a:r>
              <a:rPr lang="el-GR" sz="2400" b="1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  <a:endParaRPr lang="el-GR" sz="2000" b="1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12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892"/>
            <a:ext cx="12192000" cy="60422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2026517" cy="487506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4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Δοκιμή </a:t>
            </a:r>
            <a:r>
              <a:rPr lang="el-GR" sz="2400" b="1" dirty="0" smtClean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Νο</a:t>
            </a:r>
            <a:r>
              <a:rPr lang="el-GR" sz="2400" b="1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  <a:endParaRPr lang="el-GR" sz="2000" b="1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137285"/>
            <a:ext cx="4716000" cy="750975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000" dirty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Τρισδιάστατο</a:t>
            </a:r>
            <a:r>
              <a:rPr lang="el-GR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 smtClean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πλέγμα με παρεμβολή</a:t>
            </a:r>
            <a:r>
              <a:rPr lang="el-GR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179.999</a:t>
            </a:r>
            <a:r>
              <a:rPr lang="el-G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τρίγωνα</a:t>
            </a:r>
          </a:p>
        </p:txBody>
      </p:sp>
    </p:spTree>
    <p:extLst>
      <p:ext uri="{BB962C8B-B14F-4D97-AF65-F5344CB8AC3E}">
        <p14:creationId xmlns:p14="http://schemas.microsoft.com/office/powerpoint/2010/main" val="32100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85985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2013693" cy="487506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4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Δοκιμή</a:t>
            </a:r>
            <a:r>
              <a:rPr lang="el-GR" sz="20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b="1" dirty="0" smtClean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Νο</a:t>
            </a:r>
            <a:r>
              <a:rPr lang="el-GR" sz="2400" b="1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  <a:endParaRPr lang="el-GR" sz="2000" b="1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137285"/>
            <a:ext cx="4716000" cy="750975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000" dirty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Τρισδιάστατο</a:t>
            </a:r>
            <a:r>
              <a:rPr lang="el-GR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 smtClean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πλέγμα χωρίς παρεμβολή</a:t>
            </a:r>
            <a:r>
              <a:rPr lang="el-GR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180.000</a:t>
            </a:r>
            <a:r>
              <a:rPr lang="el-G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τρίγωνα</a:t>
            </a:r>
          </a:p>
        </p:txBody>
      </p:sp>
    </p:spTree>
    <p:extLst>
      <p:ext uri="{BB962C8B-B14F-4D97-AF65-F5344CB8AC3E}">
        <p14:creationId xmlns:p14="http://schemas.microsoft.com/office/powerpoint/2010/main" val="4197372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2737" y="1773622"/>
            <a:ext cx="2013693" cy="487506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4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Δοκιμή</a:t>
            </a:r>
            <a:r>
              <a:rPr lang="el-GR" sz="20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b="1" dirty="0" smtClean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Νο</a:t>
            </a:r>
            <a:r>
              <a:rPr lang="el-GR" sz="2400" b="1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  <a:endParaRPr lang="el-GR" sz="2000" b="1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38488" y="3572421"/>
            <a:ext cx="3915024" cy="1208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24 </a:t>
            </a: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λήψεις</a:t>
            </a:r>
            <a:endParaRPr lang="en-US" sz="2000" dirty="0" smtClean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Ακρίβεια αραιού νέφους: υψηλή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Ποιότητα πυκνού νέφους: μέτρια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62437"/>
            <a:ext cx="10134600" cy="5533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l-GR" sz="28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ΑΝΑΔΗΜΙΟΥΡΓΙΑ ΤΟΥ ΑΝΤΙΚΕΙΜΕΝΟΥ ΜΕ ΤΗΝ </a:t>
            </a:r>
            <a:r>
              <a:rPr lang="en-US" sz="28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DSLR           </a:t>
            </a:r>
            <a:endParaRPr lang="el-GR" sz="2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158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2026517" cy="487506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4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Δοκιμή </a:t>
            </a:r>
            <a:r>
              <a:rPr lang="el-GR" sz="2400" b="1" dirty="0" smtClean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Νο</a:t>
            </a:r>
            <a:r>
              <a:rPr lang="el-GR" sz="2400" b="1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  <a:endParaRPr lang="el-GR" sz="2000" b="1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36346"/>
            <a:ext cx="5112000" cy="421654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000" dirty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Τρισδιάστατο</a:t>
            </a:r>
            <a:r>
              <a:rPr lang="el-GR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 smtClean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πλέγμα</a:t>
            </a:r>
            <a:r>
              <a:rPr lang="el-GR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11.820.119</a:t>
            </a:r>
            <a:r>
              <a:rPr lang="el-G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τρίγωνα</a:t>
            </a:r>
          </a:p>
        </p:txBody>
      </p:sp>
    </p:spTree>
    <p:extLst>
      <p:ext uri="{BB962C8B-B14F-4D97-AF65-F5344CB8AC3E}">
        <p14:creationId xmlns:p14="http://schemas.microsoft.com/office/powerpoint/2010/main" val="81906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1252" y="606251"/>
            <a:ext cx="6480748" cy="86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l-GR" sz="2800" b="1" dirty="0" smtClean="0">
                <a:latin typeface="Georgia" panose="02040502050405020303" pitchFamily="18" charset="0"/>
                <a:ea typeface="Roboto" panose="02000000000000000000" pitchFamily="2" charset="0"/>
                <a:cs typeface="Microsoft Sans Serif" panose="020B0604020202020204" pitchFamily="34" charset="0"/>
              </a:rPr>
              <a:t>ΔΥΝΑΤΟΤΗΤΕΣ</a:t>
            </a:r>
            <a:r>
              <a:rPr lang="en-US" sz="2800" b="1" dirty="0" smtClean="0">
                <a:latin typeface="Georgia" panose="02040502050405020303" pitchFamily="18" charset="0"/>
                <a:ea typeface="Roboto" panose="02000000000000000000" pitchFamily="2" charset="0"/>
                <a:cs typeface="Microsoft Sans Serif" panose="020B0604020202020204" pitchFamily="34" charset="0"/>
              </a:rPr>
              <a:t> </a:t>
            </a:r>
            <a:r>
              <a:rPr lang="el-GR" sz="2800" b="1" dirty="0" smtClean="0">
                <a:latin typeface="Georgia" panose="02040502050405020303" pitchFamily="18" charset="0"/>
                <a:ea typeface="Roboto" panose="02000000000000000000" pitchFamily="2" charset="0"/>
                <a:cs typeface="Microsoft Sans Serif" panose="020B0604020202020204" pitchFamily="34" charset="0"/>
              </a:rPr>
              <a:t>ΛΟΓΙΣΜΙΚΟΥ</a:t>
            </a:r>
            <a:endParaRPr lang="el-GR" sz="2800" b="1" dirty="0">
              <a:latin typeface="Georgia" panose="02040502050405020303" pitchFamily="18" charset="0"/>
              <a:ea typeface="Roboto" panose="02000000000000000000" pitchFamily="2" charset="0"/>
              <a:cs typeface="Microsoft Sans Serif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0868" y="1597598"/>
            <a:ext cx="525175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l-GR" sz="2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D</a:t>
            </a:r>
            <a:r>
              <a:rPr lang="en-US" sz="2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l-GR" sz="2000" b="1" dirty="0">
                <a:latin typeface="Georgia" panose="02040502050405020303" pitchFamily="18" charset="0"/>
              </a:rPr>
              <a:t>μοντέλα αντικειμένων  με </a:t>
            </a:r>
            <a:r>
              <a:rPr lang="el-GR" sz="2000" b="1" dirty="0" err="1">
                <a:latin typeface="Georgia" panose="02040502050405020303" pitchFamily="18" charset="0"/>
              </a:rPr>
              <a:t>φωτο</a:t>
            </a:r>
            <a:r>
              <a:rPr lang="el-GR" sz="2000" b="1" dirty="0">
                <a:latin typeface="Georgia" panose="02040502050405020303" pitchFamily="18" charset="0"/>
              </a:rPr>
              <a:t>-υφή</a:t>
            </a:r>
          </a:p>
        </p:txBody>
      </p:sp>
      <p:sp>
        <p:nvSpPr>
          <p:cNvPr id="5" name="Rectangle 4"/>
          <p:cNvSpPr/>
          <p:nvPr/>
        </p:nvSpPr>
        <p:spPr>
          <a:xfrm>
            <a:off x="4624993" y="3008884"/>
            <a:ext cx="700704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l-GR" sz="2000" b="1" dirty="0">
                <a:latin typeface="Georgia" panose="02040502050405020303" pitchFamily="18" charset="0"/>
              </a:rPr>
              <a:t>Ψηφιακό μοντέλο εδάφους/επιφανείας (</a:t>
            </a:r>
            <a:r>
              <a:rPr lang="en-US" sz="2000" b="1" dirty="0">
                <a:latin typeface="Georgia" panose="02040502050405020303" pitchFamily="18" charset="0"/>
              </a:rPr>
              <a:t>DTM</a:t>
            </a:r>
            <a:r>
              <a:rPr lang="el-GR" sz="2000" b="1" dirty="0">
                <a:latin typeface="Georgia" panose="02040502050405020303" pitchFamily="18" charset="0"/>
              </a:rPr>
              <a:t>/</a:t>
            </a:r>
            <a:r>
              <a:rPr lang="en-US" sz="2000" b="1" dirty="0">
                <a:latin typeface="Georgia" panose="02040502050405020303" pitchFamily="18" charset="0"/>
              </a:rPr>
              <a:t>DSM</a:t>
            </a:r>
            <a:r>
              <a:rPr lang="el-GR" sz="2000" b="1" dirty="0">
                <a:latin typeface="Georgia" panose="02040502050405020303" pitchFamily="18" charset="0"/>
              </a:rPr>
              <a:t>)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9412" y="3829498"/>
            <a:ext cx="553709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l-GR" sz="2000" b="1" dirty="0" err="1">
                <a:latin typeface="Georgia" panose="02040502050405020303" pitchFamily="18" charset="0"/>
              </a:rPr>
              <a:t>Ορθοφωτογραφίες</a:t>
            </a:r>
            <a:r>
              <a:rPr lang="el-GR" sz="2000" b="1" dirty="0">
                <a:latin typeface="Georgia" panose="02040502050405020303" pitchFamily="18" charset="0"/>
              </a:rPr>
              <a:t> ή </a:t>
            </a:r>
            <a:r>
              <a:rPr lang="el-GR" sz="2000" b="1" dirty="0" err="1">
                <a:latin typeface="Georgia" panose="02040502050405020303" pitchFamily="18" charset="0"/>
              </a:rPr>
              <a:t>ορθοφωτομωσαϊκά</a:t>
            </a:r>
            <a:r>
              <a:rPr lang="el-GR" sz="2000" b="1" dirty="0">
                <a:latin typeface="Georgia" panose="02040502050405020303" pitchFamily="18" charset="0"/>
              </a:rPr>
              <a:t> 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4315" y="5242690"/>
            <a:ext cx="591059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l-GR" sz="2000" b="1" dirty="0">
                <a:latin typeface="Georgia" panose="02040502050405020303" pitchFamily="18" charset="0"/>
              </a:rPr>
              <a:t>Πανοραμικές εικόνες (</a:t>
            </a:r>
            <a:r>
              <a:rPr lang="en-US" sz="2000" b="1" dirty="0">
                <a:latin typeface="Georgia" panose="02040502050405020303" pitchFamily="18" charset="0"/>
              </a:rPr>
              <a:t>Panorama stitching</a:t>
            </a:r>
            <a:r>
              <a:rPr lang="el-GR" sz="2000" b="1" dirty="0">
                <a:latin typeface="Georgia" panose="02040502050405020303" pitchFamily="18" charset="0"/>
              </a:rPr>
              <a:t>) 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0868" y="5999646"/>
            <a:ext cx="536236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l-GR" sz="2000" b="1" dirty="0">
                <a:latin typeface="Georgia" panose="02040502050405020303" pitchFamily="18" charset="0"/>
              </a:rPr>
              <a:t>Επεξεργασία </a:t>
            </a:r>
            <a:r>
              <a:rPr lang="el-GR" sz="2000" b="1" dirty="0" err="1">
                <a:latin typeface="Georgia" panose="02040502050405020303" pitchFamily="18" charset="0"/>
              </a:rPr>
              <a:t>πολυφασματικών</a:t>
            </a:r>
            <a:r>
              <a:rPr lang="el-GR" sz="2000" b="1" dirty="0">
                <a:latin typeface="Georgia" panose="02040502050405020303" pitchFamily="18" charset="0"/>
              </a:rPr>
              <a:t> εικόνων </a:t>
            </a:r>
            <a:endParaRPr lang="en-US" sz="2000" b="1" dirty="0">
              <a:latin typeface="Georgia" panose="020405020504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539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9"/>
          <p:cNvSpPr/>
          <p:nvPr/>
        </p:nvSpPr>
        <p:spPr>
          <a:xfrm>
            <a:off x="0" y="2248525"/>
            <a:ext cx="12192000" cy="58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0" y="4557010"/>
            <a:ext cx="12192000" cy="494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98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12192000" cy="675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2026517" cy="487506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4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Δοκιμή </a:t>
            </a:r>
            <a:r>
              <a:rPr lang="el-GR" sz="2400" b="1" dirty="0" smtClean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Νο</a:t>
            </a:r>
            <a:r>
              <a:rPr lang="el-GR" sz="2400" b="1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  <a:endParaRPr lang="el-GR" sz="2000" b="1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36346"/>
            <a:ext cx="3888000" cy="398699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000" dirty="0" smtClean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Μοντέλο με ενσωματωμένη υφή</a:t>
            </a:r>
            <a:endParaRPr lang="el-GR" sz="2000" dirty="0">
              <a:latin typeface="Georgia" panose="02040502050405020303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4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2737" y="1773622"/>
            <a:ext cx="2026517" cy="487506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4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Δοκιμή </a:t>
            </a:r>
            <a:r>
              <a:rPr lang="el-GR" sz="2400" b="1" dirty="0" smtClean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Νο</a:t>
            </a:r>
            <a:r>
              <a:rPr lang="el-GR" sz="2400" b="1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  <a:endParaRPr lang="el-GR" sz="2000" b="1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38488" y="3572421"/>
            <a:ext cx="3915024" cy="1208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24 </a:t>
            </a: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λήψεις</a:t>
            </a:r>
            <a:endParaRPr lang="en-US" sz="2000" dirty="0" smtClean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Ακρίβεια αραιού νέφους: υψηλή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Ποιότητα πυκνού νέφους: υψηλή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62437"/>
            <a:ext cx="10134600" cy="5533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l-GR" sz="28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ΑΝΑΔΗΜΙΟΥΡΓΙΑ ΤΟΥ ΑΝΤΙΚΕΙΜΕΝΟΥ ΜΕ ΤΗΝ </a:t>
            </a:r>
            <a:r>
              <a:rPr lang="en-US" sz="28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DSLR           </a:t>
            </a:r>
            <a:endParaRPr lang="el-GR" sz="2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03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282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2026517" cy="487506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4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Δοκιμή </a:t>
            </a:r>
            <a:r>
              <a:rPr lang="el-GR" sz="2400" b="1" dirty="0" smtClean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Νο</a:t>
            </a:r>
            <a:r>
              <a:rPr lang="el-GR" sz="2400" b="1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  <a:endParaRPr lang="el-GR" sz="2000" b="1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36346"/>
            <a:ext cx="4464000" cy="421654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000" dirty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Τρισδιάστατο</a:t>
            </a:r>
            <a:r>
              <a:rPr lang="el-GR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 smtClean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πλέγμα</a:t>
            </a:r>
            <a:r>
              <a:rPr lang="el-GR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34 εκ.</a:t>
            </a:r>
            <a:r>
              <a:rPr lang="el-G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τρίγωνα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014692"/>
            <a:ext cx="3528000" cy="421654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</a:t>
            </a: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υκνό νέφος</a:t>
            </a: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:  11 εκ. </a:t>
            </a:r>
            <a:r>
              <a:rPr lang="el-G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σημεία</a:t>
            </a:r>
          </a:p>
        </p:txBody>
      </p:sp>
    </p:spTree>
    <p:extLst>
      <p:ext uri="{BB962C8B-B14F-4D97-AF65-F5344CB8AC3E}">
        <p14:creationId xmlns:p14="http://schemas.microsoft.com/office/powerpoint/2010/main" val="392397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2737" y="1773622"/>
            <a:ext cx="2013693" cy="487506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4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Δοκιμή</a:t>
            </a:r>
            <a:r>
              <a:rPr lang="el-GR" sz="20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b="1" dirty="0" smtClean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Νο</a:t>
            </a:r>
            <a:r>
              <a:rPr lang="el-GR" sz="2400" b="1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5</a:t>
            </a:r>
            <a:endParaRPr lang="el-GR" sz="2000" b="1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38488" y="3572421"/>
            <a:ext cx="3915024" cy="1208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24 </a:t>
            </a: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λήψεις</a:t>
            </a:r>
            <a:endParaRPr lang="en-US" sz="2000" dirty="0" smtClean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Ακρίβεια αραιού νέφους: υψηλή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Ποιότητα πυκνού νέφους: υψηλή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62437"/>
            <a:ext cx="10134600" cy="5533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l-GR" sz="28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ΑΝΑΔΗΜΙΟΥΡΓΙΑ ΤΟΥ ΑΝΤΙΚΕΙΜΕΝΟΥ ΜΕ ΤΗΝ </a:t>
            </a:r>
            <a:r>
              <a:rPr lang="en-US" sz="28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DSLR           </a:t>
            </a:r>
            <a:endParaRPr lang="el-GR" sz="2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20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680" b="-159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1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326" y="-811343"/>
            <a:ext cx="15177407" cy="84806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2013693" cy="487506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4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Δοκιμή</a:t>
            </a:r>
            <a:r>
              <a:rPr lang="el-GR" sz="20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b="1" dirty="0" smtClean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Νο</a:t>
            </a:r>
            <a:r>
              <a:rPr lang="el-GR" sz="2400" b="1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5</a:t>
            </a:r>
            <a:endParaRPr lang="el-GR" sz="2000" b="1" dirty="0"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36346"/>
            <a:ext cx="4896000" cy="421654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000" dirty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Τρισδιάστατο</a:t>
            </a:r>
            <a:r>
              <a:rPr lang="el-GR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 smtClean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πλέγμα</a:t>
            </a:r>
            <a:r>
              <a:rPr lang="el-GR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2.642.816</a:t>
            </a:r>
            <a:r>
              <a:rPr lang="el-G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τρίγωνα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014692"/>
            <a:ext cx="3924000" cy="421654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</a:t>
            </a: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υκνό νέφος</a:t>
            </a: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:  1.090.864  </a:t>
            </a:r>
            <a:r>
              <a:rPr lang="el-G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σημεία</a:t>
            </a:r>
          </a:p>
        </p:txBody>
      </p:sp>
    </p:spTree>
    <p:extLst>
      <p:ext uri="{BB962C8B-B14F-4D97-AF65-F5344CB8AC3E}">
        <p14:creationId xmlns:p14="http://schemas.microsoft.com/office/powerpoint/2010/main" val="419964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38488" y="3572421"/>
            <a:ext cx="3915024" cy="1208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17 </a:t>
            </a: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λήψεις</a:t>
            </a:r>
            <a:endParaRPr lang="en-US" sz="2000" dirty="0" smtClean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Ακρίβεια αραιού νέφους: υψηλή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Ποιότητα πυκνού νέφους: υψηλή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62437"/>
            <a:ext cx="10134600" cy="10143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l-GR" sz="28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ΑΝΑΔΗΜΙΟΥΡΓΙΑ ΤΟΥ ΑΝΤΙΚΕΙΜΕΝΟΥ ΜΕ ΤΗΝ </a:t>
            </a:r>
            <a:r>
              <a:rPr lang="el-GR" sz="2800" dirty="0" smtClean="0">
                <a:latin typeface="Georgia" panose="02040502050405020303" pitchFamily="18" charset="0"/>
              </a:rPr>
              <a:t>ΨΗΦΙΑΚΗ </a:t>
            </a:r>
            <a:r>
              <a:rPr lang="en-US" sz="2800" dirty="0" smtClean="0">
                <a:latin typeface="Georgia" panose="02040502050405020303" pitchFamily="18" charset="0"/>
              </a:rPr>
              <a:t>COMPACT</a:t>
            </a:r>
            <a:r>
              <a:rPr lang="en-US" sz="28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endParaRPr lang="el-GR" sz="2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9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45" t="12754" r="4359" b="11774"/>
          <a:stretch/>
        </p:blipFill>
        <p:spPr>
          <a:xfrm>
            <a:off x="0" y="601337"/>
            <a:ext cx="12192000" cy="5655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36346"/>
            <a:ext cx="4896000" cy="421654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2000" dirty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Τρισδιάστατο</a:t>
            </a:r>
            <a:r>
              <a:rPr lang="el-GR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 smtClean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πλέγμα</a:t>
            </a:r>
            <a:r>
              <a:rPr lang="el-GR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1.719.997</a:t>
            </a:r>
            <a:r>
              <a:rPr lang="el-G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Georgia" panose="02040502050405020303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τρίγωνα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014692"/>
            <a:ext cx="3924000" cy="421654"/>
          </a:xfrm>
          <a:prstGeom prst="rect">
            <a:avLst/>
          </a:prstGeom>
          <a:solidFill>
            <a:schemeClr val="bg1"/>
          </a:solidFill>
          <a:ln w="508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</a:t>
            </a: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υκνό νέφος</a:t>
            </a: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:  311.777  </a:t>
            </a:r>
            <a:r>
              <a:rPr lang="el-G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σημεία</a:t>
            </a:r>
          </a:p>
        </p:txBody>
      </p:sp>
    </p:spTree>
    <p:extLst>
      <p:ext uri="{BB962C8B-B14F-4D97-AF65-F5344CB8AC3E}">
        <p14:creationId xmlns:p14="http://schemas.microsoft.com/office/powerpoint/2010/main" val="202750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84" r="6058"/>
          <a:stretch/>
        </p:blipFill>
        <p:spPr>
          <a:xfrm>
            <a:off x="0" y="1855076"/>
            <a:ext cx="12192000" cy="50029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65885"/>
            <a:ext cx="717872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ΕΛΕΓΧΟΣ ΑΚΡΙΒΕΙΑΣ ΛΟΓΙΣΜΙΚΟΥ</a:t>
            </a:r>
            <a:endParaRPr lang="el-GR" sz="2800" dirty="0"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5623" y="1018147"/>
            <a:ext cx="643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Georgia" panose="02040502050405020303" pitchFamily="18" charset="0"/>
              </a:rPr>
              <a:t>16 </a:t>
            </a:r>
            <a:r>
              <a:rPr lang="el-GR" sz="2000" dirty="0" err="1" smtClean="0">
                <a:latin typeface="Georgia" panose="02040502050405020303" pitchFamily="18" charset="0"/>
              </a:rPr>
              <a:t>φωτοσταθερά</a:t>
            </a:r>
            <a:r>
              <a:rPr lang="el-GR" sz="2000" dirty="0" smtClean="0">
                <a:latin typeface="Georgia" panose="02040502050405020303" pitchFamily="18" charset="0"/>
              </a:rPr>
              <a:t> για την επίλυση του </a:t>
            </a:r>
            <a:r>
              <a:rPr lang="el-GR" sz="2000" dirty="0" err="1" smtClean="0">
                <a:latin typeface="Georgia" panose="02040502050405020303" pitchFamily="18" charset="0"/>
              </a:rPr>
              <a:t>αεροτριγωνισμού</a:t>
            </a:r>
            <a:endParaRPr lang="el-GR" sz="2000" dirty="0" smtClean="0">
              <a:latin typeface="Georgia" panose="02040502050405020303" pitchFamily="18" charset="0"/>
            </a:endParaRPr>
          </a:p>
          <a:p>
            <a:r>
              <a:rPr lang="el-GR" sz="2000" dirty="0" smtClean="0">
                <a:latin typeface="Georgia" panose="02040502050405020303" pitchFamily="18" charset="0"/>
              </a:rPr>
              <a:t>14 σημεία ελέγχου</a:t>
            </a:r>
            <a:endParaRPr lang="el-GR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21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2237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334780"/>
            <a:ext cx="7386959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ΑΚΡΙΒΕΙΑ ΛΟΓΙΣΜΙΚΟΥ ΜΕ ΧΡΗΣΗ DSLR </a:t>
            </a:r>
            <a:endParaRPr lang="el-GR" sz="2800" dirty="0">
              <a:latin typeface="Georgia" panose="020405020504050203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1556" y="5377218"/>
            <a:ext cx="7002344" cy="998927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2" r="426"/>
          <a:stretch/>
        </p:blipFill>
        <p:spPr>
          <a:xfrm>
            <a:off x="2609844" y="2952920"/>
            <a:ext cx="6972312" cy="9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9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D Videogrammet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4832" y="228933"/>
            <a:ext cx="3147935" cy="972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endParaRPr lang="en-US" sz="2000" b="1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l-GR" sz="2000" b="1" dirty="0" smtClean="0"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D </a:t>
            </a:r>
            <a:r>
              <a:rPr lang="el-GR" sz="2000" b="1" dirty="0" smtClean="0">
                <a:latin typeface="Georgia" panose="02040502050405020303" pitchFamily="18" charset="0"/>
              </a:rPr>
              <a:t>Φωτογραμμετρία</a:t>
            </a:r>
            <a:endParaRPr lang="en-US" sz="2000" b="1" dirty="0" smtClean="0">
              <a:latin typeface="Georgia" panose="02040502050405020303" pitchFamily="18" charset="0"/>
            </a:endParaRPr>
          </a:p>
          <a:p>
            <a:r>
              <a:rPr lang="el-GR" sz="2000" b="1" dirty="0" smtClean="0">
                <a:latin typeface="Georgia" panose="02040502050405020303" pitchFamily="18" charset="0"/>
              </a:rPr>
              <a:t> </a:t>
            </a:r>
            <a:r>
              <a:rPr lang="el-GR" sz="2000" b="1" dirty="0">
                <a:latin typeface="Georgia" panose="02040502050405020303" pitchFamily="18" charset="0"/>
              </a:rPr>
              <a:t>(</a:t>
            </a:r>
            <a:r>
              <a:rPr lang="en-US" sz="2000" b="1" dirty="0" err="1">
                <a:latin typeface="Georgia" panose="02040502050405020303" pitchFamily="18" charset="0"/>
              </a:rPr>
              <a:t>Videogrammetry</a:t>
            </a:r>
            <a:r>
              <a:rPr lang="el-GR" sz="2000" b="1" dirty="0">
                <a:latin typeface="Georgia" panose="02040502050405020303" pitchFamily="18" charset="0"/>
              </a:rPr>
              <a:t>)</a:t>
            </a:r>
            <a:endParaRPr lang="en-US" sz="2000" b="1" dirty="0">
              <a:latin typeface="Georgia" panose="02040502050405020303" pitchFamily="18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690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0" cy="5783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828" y="2936648"/>
            <a:ext cx="7002344" cy="9847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2066" y="4974817"/>
            <a:ext cx="7002344" cy="998927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0" y="6334780"/>
            <a:ext cx="7386959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ΑΚΡΙΒΕΙΑ ΛΟΓΙΣΜΙΚΟΥ ΜΕ ΧΡΗΣΗ DSLR </a:t>
            </a:r>
            <a:endParaRPr lang="el-GR" sz="2800" dirty="0">
              <a:latin typeface="Georgia" panose="020405020504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22" y="238870"/>
            <a:ext cx="2031606" cy="568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1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04" y="67692"/>
            <a:ext cx="12226807" cy="63084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34780"/>
            <a:ext cx="8473795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ΑΚΡΙΒΕΙΑ ΛΟΓΙΣΜΙΚΟΥ ΜΕ ΧΡΗΣΗ </a:t>
            </a:r>
            <a:r>
              <a:rPr lang="en-US" sz="2800" dirty="0" smtClean="0">
                <a:latin typeface="Georgia" panose="02040502050405020303" pitchFamily="18" charset="0"/>
              </a:rPr>
              <a:t>COMPACT</a:t>
            </a:r>
            <a:r>
              <a:rPr lang="en-US" sz="2800" b="1" dirty="0" smtClean="0"/>
              <a:t> </a:t>
            </a:r>
            <a:r>
              <a:rPr lang="el-GR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endParaRPr lang="el-GR" sz="2800" dirty="0">
              <a:latin typeface="Georgia" panose="020405020504050203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1412" y="5335853"/>
            <a:ext cx="7002344" cy="998927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44" y="2941964"/>
            <a:ext cx="6972312" cy="9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3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336" y="235012"/>
            <a:ext cx="12192000" cy="5773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828" y="2933551"/>
            <a:ext cx="7002344" cy="9908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2066" y="4974817"/>
            <a:ext cx="7002344" cy="998927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0" y="6334780"/>
            <a:ext cx="8473795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ΑΚΡΙΒΕΙΑ ΛΟΓΙΣΜΙΚΟΥ ΜΕ ΧΡΗΣΗ </a:t>
            </a:r>
            <a:r>
              <a:rPr lang="en-US" sz="2800" dirty="0" smtClean="0">
                <a:latin typeface="Georgia" panose="02040502050405020303" pitchFamily="18" charset="0"/>
              </a:rPr>
              <a:t>COMPACT</a:t>
            </a:r>
            <a:r>
              <a:rPr lang="en-US" sz="2800" b="1" dirty="0" smtClean="0"/>
              <a:t> </a:t>
            </a:r>
            <a:r>
              <a:rPr lang="el-GR" sz="28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endParaRPr lang="el-GR" sz="2800" dirty="0"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" y="235012"/>
            <a:ext cx="174307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9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475203"/>
            <a:ext cx="6172201" cy="5533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l-GR" sz="28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ΣΥΜΠΕΡΑΣΜΑΤΑ</a:t>
            </a:r>
            <a:endParaRPr lang="el-GR" sz="2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04247" y="1386646"/>
            <a:ext cx="6432177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l-GR" sz="20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ακρίβεια του τελικού αποτελέσματος εξαρτάται από: </a:t>
            </a:r>
            <a:endParaRPr lang="en-US" sz="2000" dirty="0" smtClean="0">
              <a:solidFill>
                <a:srgbClr val="00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04247" y="2141139"/>
            <a:ext cx="6983507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0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Τη 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διακριτική ικανότητα των φωτογραφιών (μέγεθος </a:t>
            </a:r>
            <a:r>
              <a:rPr lang="en-US" sz="2000" dirty="0" err="1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και την ποιότητα τους (απουσία θορύβου, καλή εστίαση). </a:t>
            </a:r>
            <a:endParaRPr lang="el-GR" sz="2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04247" y="3136138"/>
            <a:ext cx="6096000" cy="750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0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Την 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απουσία τυφλών περιοχών (δεν απεικονίζονται σε τουλάχιστον δύο φωτογραφίες). </a:t>
            </a:r>
            <a:endParaRPr lang="el-GR" sz="2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04247" y="4120580"/>
            <a:ext cx="6096000" cy="750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0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Τα 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τεχνικά χαρακτηριστικά του υπολογιστή και κυρίως από τη διαθέσιμη μνήμη </a:t>
            </a: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RAM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l-GR" sz="2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04247" y="5144651"/>
            <a:ext cx="6463629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ην επιλογή κατάλληλων παραμέτρων στο λογισμικό. </a:t>
            </a:r>
            <a:endParaRPr lang="el-GR" sz="2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4247" y="5856226"/>
            <a:ext cx="3762568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l-GR" sz="2000" dirty="0" err="1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ις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ιδιότητες του αντικειμένου. </a:t>
            </a:r>
            <a:endParaRPr lang="el-GR" sz="2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65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07" y="1251157"/>
            <a:ext cx="7731985" cy="43556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0731" y="6156795"/>
            <a:ext cx="601053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>
                <a:latin typeface="Georgia" panose="02040502050405020303" pitchFamily="18" charset="0"/>
              </a:rPr>
              <a:t>Ευχαριστούμε για την προσοχή σας!</a:t>
            </a:r>
            <a:endParaRPr lang="en-US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25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932610" y="305754"/>
            <a:ext cx="7049841" cy="2880000"/>
            <a:chOff x="469588" y="795842"/>
            <a:chExt cx="7049841" cy="2880000"/>
          </a:xfrm>
          <a:scene3d>
            <a:camera prst="perspectiveContrastingLeftFacing"/>
            <a:lightRig rig="threePt" dir="t"/>
          </a:scene3d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0" t="8359" r="25094" b="15224"/>
            <a:stretch/>
          </p:blipFill>
          <p:spPr>
            <a:xfrm>
              <a:off x="469588" y="795842"/>
              <a:ext cx="2287500" cy="288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1016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73" t="7760" r="25337" b="14628"/>
            <a:stretch/>
          </p:blipFill>
          <p:spPr>
            <a:xfrm>
              <a:off x="2911798" y="795842"/>
              <a:ext cx="2222769" cy="288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1016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08" t="7761" r="25581" b="14627"/>
            <a:stretch/>
          </p:blipFill>
          <p:spPr>
            <a:xfrm>
              <a:off x="5289277" y="795842"/>
              <a:ext cx="2230152" cy="288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1016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p3d>
              <a:bevelT h="38100"/>
              <a:contourClr>
                <a:srgbClr val="C0C0C0"/>
              </a:contourClr>
            </a:sp3d>
          </p:spPr>
        </p:pic>
      </p:grpSp>
      <p:sp>
        <p:nvSpPr>
          <p:cNvPr id="5" name="TextBox 4"/>
          <p:cNvSpPr txBox="1"/>
          <p:nvPr/>
        </p:nvSpPr>
        <p:spPr>
          <a:xfrm>
            <a:off x="0" y="172797"/>
            <a:ext cx="5909481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l-GR" sz="2800" dirty="0" smtClean="0">
                <a:latin typeface="Georgia" panose="02040502050405020303" pitchFamily="18" charset="0"/>
              </a:rPr>
              <a:t>ΣΤΑΔΙΑ ΔΗΜΙΟΥΡΓΙΑΣ </a:t>
            </a:r>
            <a:endParaRPr lang="en-US" sz="2800" dirty="0" smtClean="0">
              <a:latin typeface="Georgia" panose="02040502050405020303" pitchFamily="18" charset="0"/>
            </a:endParaRPr>
          </a:p>
          <a:p>
            <a:r>
              <a:rPr lang="el-GR" sz="2800" dirty="0" smtClean="0">
                <a:latin typeface="Georgia" panose="02040502050405020303" pitchFamily="18" charset="0"/>
              </a:rPr>
              <a:t>ΤΡΙΣΔΙΑΣΤΑΤΟΥ ΜΟΝΤΕΛΟΥ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5938663"/>
            <a:ext cx="3273653" cy="4216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Στάδιο</a:t>
            </a:r>
            <a:r>
              <a:rPr lang="en-US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Εισ</a:t>
            </a:r>
            <a:r>
              <a:rPr lang="en-US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αγωγή υφής</a:t>
            </a:r>
            <a:r>
              <a:rPr lang="el-G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564432"/>
            <a:ext cx="442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Georgia" panose="02040502050405020303" pitchFamily="18" charset="0"/>
              </a:rPr>
              <a:t>Στάδιο </a:t>
            </a:r>
            <a:r>
              <a:rPr lang="el-GR" sz="2000" dirty="0"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l-GR" sz="2000" dirty="0">
                <a:latin typeface="Georgia" panose="02040502050405020303" pitchFamily="18" charset="0"/>
              </a:rPr>
              <a:t>: Δημιουργία αραιού νέφους </a:t>
            </a: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338110"/>
            <a:ext cx="4410182" cy="4216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Στάδιο </a:t>
            </a: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  <a:r>
              <a:rPr lang="el-GR" sz="20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Δημιουργία πυκνού νέφους</a:t>
            </a:r>
            <a:endParaRPr lang="el-GR" sz="20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143441"/>
            <a:ext cx="7005444" cy="4216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Στάδιο </a:t>
            </a:r>
            <a:r>
              <a:rPr lang="el-GR" sz="2000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  <a:r>
              <a:rPr lang="el-G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Δημιουργία τρισδιάστατου τριγωνικού πλέγματος </a:t>
            </a:r>
            <a:endParaRPr lang="el-GR" sz="20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626610" y="3730364"/>
            <a:ext cx="612000" cy="144000"/>
          </a:xfrm>
          <a:prstGeom prst="rightArrow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5539027" y="3564432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eorgia" panose="02040502050405020303" pitchFamily="18" charset="0"/>
              </a:rPr>
              <a:t>SIFT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46776" y="5168972"/>
            <a:ext cx="130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eorgia" panose="02040502050405020303" pitchFamily="18" charset="0"/>
                <a:ea typeface="Roboto" panose="02000000000000000000" pitchFamily="2" charset="0"/>
              </a:rPr>
              <a:t>POISSON</a:t>
            </a:r>
            <a:endParaRPr lang="el-GR" sz="2000" dirty="0">
              <a:latin typeface="Georgia" panose="02040502050405020303" pitchFamily="18" charset="0"/>
              <a:ea typeface="Roboto" panose="02000000000000000000" pitchFamily="2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7220110" y="5282852"/>
            <a:ext cx="612000" cy="144000"/>
          </a:xfrm>
          <a:prstGeom prst="rightArrow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470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9" grpId="0"/>
      <p:bldP spid="10" grpId="0"/>
      <p:bldP spid="13" grpId="0" animBg="1"/>
      <p:bldP spid="14" grpId="0"/>
      <p:bldP spid="18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582" y="2023672"/>
            <a:ext cx="9320837" cy="1116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09" y="3882578"/>
            <a:ext cx="10607981" cy="26034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304" y="598366"/>
            <a:ext cx="7425686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>
                <a:latin typeface="Georgia" panose="02040502050405020303" pitchFamily="18" charset="0"/>
              </a:rPr>
              <a:t>ΑΠΑΙΤΗΣΕΙΣ ΜΝΗΜΗΣ </a:t>
            </a:r>
            <a:r>
              <a:rPr lang="en-US" sz="2800" dirty="0" smtClean="0">
                <a:latin typeface="Georgia" panose="02040502050405020303" pitchFamily="18" charset="0"/>
              </a:rPr>
              <a:t>RAM</a:t>
            </a:r>
            <a:endParaRPr lang="el-GR" sz="2800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69174" y="1668972"/>
            <a:ext cx="2053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Georgia" panose="02040502050405020303" pitchFamily="18" charset="0"/>
              </a:rPr>
              <a:t>ΑΡΑΙΟ ΝΕΦΟΣ</a:t>
            </a:r>
            <a:endParaRPr lang="el-GR" sz="2000" dirty="0"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9272" y="3494388"/>
            <a:ext cx="2353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Georgia" panose="02040502050405020303" pitchFamily="18" charset="0"/>
              </a:rPr>
              <a:t>ΠΥΚΝΟ ΝΕΦΟΣ</a:t>
            </a:r>
            <a:endParaRPr lang="el-GR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28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948" y="3478448"/>
            <a:ext cx="3884889" cy="2585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654" y="3478448"/>
            <a:ext cx="3688814" cy="2455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35199"/>
            <a:ext cx="8952931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>
                <a:latin typeface="Georgia" panose="02040502050405020303" pitchFamily="18" charset="0"/>
              </a:rPr>
              <a:t>ΒΑΣΙΚΕΣ ΟΔΗΓΙΕΣ ΛΗΨΗΣ ΦΩΤΟΓΡΑΦΙΩΝ</a:t>
            </a:r>
            <a:endParaRPr lang="el-GR" sz="2800" dirty="0">
              <a:latin typeface="Georgia" panose="0204050205040502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50020" y="1880877"/>
            <a:ext cx="6308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Georgia" panose="02040502050405020303" pitchFamily="18" charset="0"/>
              </a:rPr>
              <a:t>Χ</a:t>
            </a:r>
            <a:r>
              <a:rPr lang="el-GR" sz="2000" dirty="0" smtClean="0">
                <a:latin typeface="Georgia" panose="02040502050405020303" pitchFamily="18" charset="0"/>
              </a:rPr>
              <a:t>ρήση </a:t>
            </a:r>
            <a:r>
              <a:rPr lang="el-GR" sz="2000" dirty="0">
                <a:latin typeface="Georgia" panose="02040502050405020303" pitchFamily="18" charset="0"/>
              </a:rPr>
              <a:t>ψηφιακής μηχανής με ελάχιστη ανάλυση </a:t>
            </a:r>
            <a:r>
              <a:rPr lang="el-GR" sz="2000" dirty="0"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el-GR" sz="2000" dirty="0">
                <a:latin typeface="Georgia" panose="02040502050405020303" pitchFamily="18" charset="0"/>
              </a:rPr>
              <a:t> </a:t>
            </a:r>
            <a:r>
              <a:rPr lang="en-US" sz="2000" dirty="0" smtClean="0">
                <a:latin typeface="Georgia" panose="02040502050405020303" pitchFamily="18" charset="0"/>
              </a:rPr>
              <a:t>MP</a:t>
            </a:r>
            <a:endParaRPr lang="el-GR" dirty="0">
              <a:latin typeface="Georgia" panose="020405020504050203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50020" y="1480937"/>
            <a:ext cx="5352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Georgia" panose="02040502050405020303" pitchFamily="18" charset="0"/>
              </a:rPr>
              <a:t>Αποφυγή </a:t>
            </a:r>
            <a:r>
              <a:rPr lang="el-GR" sz="2000" dirty="0" err="1">
                <a:latin typeface="Georgia" panose="02040502050405020303" pitchFamily="18" charset="0"/>
              </a:rPr>
              <a:t>υπερευρυγώνιων</a:t>
            </a:r>
            <a:r>
              <a:rPr lang="el-GR" sz="2000" dirty="0">
                <a:latin typeface="Georgia" panose="02040502050405020303" pitchFamily="18" charset="0"/>
              </a:rPr>
              <a:t>  και </a:t>
            </a:r>
            <a:r>
              <a:rPr lang="en-US" sz="2000" dirty="0">
                <a:latin typeface="Georgia" panose="02040502050405020303" pitchFamily="18" charset="0"/>
              </a:rPr>
              <a:t>zoom </a:t>
            </a:r>
            <a:r>
              <a:rPr lang="el-GR" sz="2000" dirty="0">
                <a:latin typeface="Georgia" panose="02040502050405020303" pitchFamily="18" charset="0"/>
              </a:rPr>
              <a:t>φακών  </a:t>
            </a: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50020" y="2655820"/>
            <a:ext cx="9251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Georgia" panose="02040502050405020303" pitchFamily="18" charset="0"/>
              </a:rPr>
              <a:t>Αποφυγή </a:t>
            </a:r>
            <a:r>
              <a:rPr lang="el-GR" sz="2000" dirty="0">
                <a:latin typeface="Georgia" panose="02040502050405020303" pitchFamily="18" charset="0"/>
              </a:rPr>
              <a:t>αντικειμένων με γυαλιστερή, διαφανή ή απολύτως επίπεδη </a:t>
            </a:r>
            <a:r>
              <a:rPr lang="el-GR" sz="2000" dirty="0" smtClean="0">
                <a:latin typeface="Georgia" panose="02040502050405020303" pitchFamily="18" charset="0"/>
              </a:rPr>
              <a:t>επιφάνεια</a:t>
            </a:r>
            <a:endParaRPr lang="el-GR" sz="2000" dirty="0">
              <a:latin typeface="Georgia" panose="020405020504050203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50020" y="2270263"/>
            <a:ext cx="8589274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Σύγκλιση του οπτικού άξονα της κάθε λήψης στο κέντρο του αντικειμένου</a:t>
            </a:r>
            <a:endParaRPr lang="el-GR" sz="20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51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H="1">
            <a:off x="1897039" y="1596788"/>
            <a:ext cx="27295" cy="3521122"/>
          </a:xfrm>
          <a:prstGeom prst="straightConnector1">
            <a:avLst/>
          </a:prstGeom>
          <a:ln w="254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292824" y="5459104"/>
            <a:ext cx="8993875" cy="68239"/>
          </a:xfrm>
          <a:prstGeom prst="straightConnector1">
            <a:avLst/>
          </a:prstGeom>
          <a:ln w="254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9684" y="2957239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2.65 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02287" y="5527343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6.5 m</a:t>
            </a:r>
          </a:p>
        </p:txBody>
      </p:sp>
    </p:spTree>
    <p:extLst>
      <p:ext uri="{BB962C8B-B14F-4D97-AF65-F5344CB8AC3E}">
        <p14:creationId xmlns:p14="http://schemas.microsoft.com/office/powerpoint/2010/main" val="288006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606" y="1219473"/>
            <a:ext cx="5516394" cy="5633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47" y="898327"/>
            <a:ext cx="1999806" cy="18264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399" y="273490"/>
            <a:ext cx="1129988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8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ΛΗΨΗ ΦΩΤΟΓΡΑΦΙΩΝ ΜΕ ΤΗΝ </a:t>
            </a:r>
            <a:r>
              <a:rPr lang="en-US" sz="28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DSLR CANON EOS</a:t>
            </a:r>
            <a:r>
              <a:rPr lang="el-GR" sz="28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l-GR" sz="2800" dirty="0" smtClean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  <a:r>
              <a:rPr lang="en-US" sz="28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DS MARK III</a:t>
            </a:r>
            <a:endParaRPr lang="el-GR" sz="28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2315" y="2024625"/>
            <a:ext cx="3143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13</a:t>
            </a:r>
            <a:r>
              <a:rPr lang="en-US" sz="2000" dirty="0" smtClean="0">
                <a:latin typeface="Georgia" panose="02040502050405020303" pitchFamily="18" charset="0"/>
              </a:rPr>
              <a:t> </a:t>
            </a:r>
            <a:r>
              <a:rPr lang="el-GR" sz="2000" dirty="0" smtClean="0">
                <a:latin typeface="Georgia" panose="02040502050405020303" pitchFamily="18" charset="0"/>
              </a:rPr>
              <a:t>λήψεις (φακός </a:t>
            </a: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24</a:t>
            </a:r>
            <a:r>
              <a:rPr lang="el-GR" sz="2000" dirty="0" smtClean="0">
                <a:latin typeface="Georgia" panose="02040502050405020303" pitchFamily="18" charset="0"/>
              </a:rPr>
              <a:t> </a:t>
            </a:r>
            <a:r>
              <a:rPr lang="en-US" sz="2000" dirty="0" smtClean="0">
                <a:latin typeface="Georgia" panose="02040502050405020303" pitchFamily="18" charset="0"/>
              </a:rPr>
              <a:t>mm)</a:t>
            </a:r>
            <a:endParaRPr lang="el-GR" sz="2000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2315" y="2349312"/>
            <a:ext cx="3150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11</a:t>
            </a:r>
            <a:r>
              <a:rPr lang="el-GR" sz="2000" dirty="0" smtClean="0">
                <a:latin typeface="Georgia" panose="02040502050405020303" pitchFamily="18" charset="0"/>
              </a:rPr>
              <a:t> λήψεις</a:t>
            </a:r>
            <a:r>
              <a:rPr lang="en-US" sz="2000" dirty="0" smtClean="0">
                <a:latin typeface="Georgia" panose="02040502050405020303" pitchFamily="18" charset="0"/>
              </a:rPr>
              <a:t> (</a:t>
            </a:r>
            <a:r>
              <a:rPr lang="el-GR" sz="2000" dirty="0" smtClean="0">
                <a:latin typeface="Georgia" panose="02040502050405020303" pitchFamily="18" charset="0"/>
              </a:rPr>
              <a:t>φακός</a:t>
            </a: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 50 </a:t>
            </a:r>
            <a:r>
              <a:rPr lang="en-US" sz="2000" dirty="0" smtClean="0">
                <a:latin typeface="Georgia" panose="02040502050405020303" pitchFamily="18" charset="0"/>
              </a:rPr>
              <a:t>mm)</a:t>
            </a:r>
            <a:endParaRPr lang="el-GR" sz="2000" dirty="0">
              <a:latin typeface="Georgia" panose="020405020504050203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6984" y="2931516"/>
            <a:ext cx="36744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X</a:t>
            </a:r>
            <a:r>
              <a:rPr lang="el-G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αρακτηριστικά</a:t>
            </a:r>
            <a:r>
              <a:rPr lang="el-G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 της μηχανής: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6984" y="3295704"/>
            <a:ext cx="5989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l-GR" sz="20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Διαστάσεις</a:t>
            </a:r>
            <a:r>
              <a:rPr lang="el-GR" sz="20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του εστιακού επιπέδου: </a:t>
            </a:r>
            <a:r>
              <a:rPr lang="el-GR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3.6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x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el-GR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2.4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cm</a:t>
            </a:r>
            <a:r>
              <a:rPr lang="el-GR" sz="2000" baseline="30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2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0462" y="3636044"/>
            <a:ext cx="2558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Εστίαση: </a:t>
            </a:r>
            <a:r>
              <a:rPr lang="el-GR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0.5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- ∞ </a:t>
            </a: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m </a:t>
            </a:r>
            <a:endParaRPr lang="el-GR" sz="2000" dirty="0">
              <a:solidFill>
                <a:srgbClr val="00000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3158" y="4299952"/>
            <a:ext cx="27190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Μέγεθος </a:t>
            </a:r>
            <a:r>
              <a:rPr lang="en-US" sz="2000" dirty="0" err="1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sel</a:t>
            </a:r>
            <a:r>
              <a:rPr lang="el-GR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6.4 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m </a:t>
            </a:r>
            <a:endParaRPr lang="el-GR" sz="2000" dirty="0">
              <a:solidFill>
                <a:srgbClr val="00000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5563" y="5119057"/>
            <a:ext cx="3648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X</a:t>
            </a:r>
            <a:r>
              <a:rPr lang="el-G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αρακτηριστικά</a:t>
            </a:r>
            <a:r>
              <a:rPr lang="el-G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 των λήψεων: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0462" y="5520286"/>
            <a:ext cx="22124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Διάφραγμα: </a:t>
            </a: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f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/8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5641" y="5920396"/>
            <a:ext cx="3238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Ταχύτητα κλείστρου: 1/2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3158" y="6320506"/>
            <a:ext cx="40463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Ευαισθησία στο φως (</a:t>
            </a: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ISO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): </a:t>
            </a:r>
            <a:r>
              <a:rPr lang="el-GR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400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5641" y="3951795"/>
            <a:ext cx="5485797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Τύ</a:t>
            </a:r>
            <a:r>
              <a:rPr lang="en-US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πος φακού: σταθερής εστιακής απόστασης</a:t>
            </a:r>
            <a:endParaRPr lang="el-GR" sz="2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94822" y="1364460"/>
            <a:ext cx="3930220" cy="241167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513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000" y="1987374"/>
            <a:ext cx="5544000" cy="48706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0399" y="273490"/>
            <a:ext cx="9443611" cy="982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l-GR" sz="2800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ΛΗΨΗ ΦΩΤΟΓΡΑΦΙΩΝ ΜΕ ΤΗΝ </a:t>
            </a:r>
            <a:r>
              <a:rPr lang="el-GR" sz="2800" dirty="0" smtClean="0">
                <a:latin typeface="Georgia" panose="02040502050405020303" pitchFamily="18" charset="0"/>
              </a:rPr>
              <a:t>ΨΗΦΙΑΚΗ </a:t>
            </a:r>
            <a:r>
              <a:rPr lang="en-US" sz="2800" dirty="0" smtClean="0">
                <a:latin typeface="Georgia" panose="02040502050405020303" pitchFamily="18" charset="0"/>
              </a:rPr>
              <a:t>COMPACT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Georgia" panose="02040502050405020303" pitchFamily="18" charset="0"/>
              </a:rPr>
              <a:t>SONY CYBER</a:t>
            </a:r>
            <a:r>
              <a:rPr lang="el-GR" sz="2800" dirty="0" smtClean="0">
                <a:latin typeface="Georgia" panose="02040502050405020303" pitchFamily="18" charset="0"/>
              </a:rPr>
              <a:t>-</a:t>
            </a:r>
            <a:r>
              <a:rPr lang="en-US" sz="2800" dirty="0" smtClean="0">
                <a:latin typeface="Georgia" panose="02040502050405020303" pitchFamily="18" charset="0"/>
              </a:rPr>
              <a:t>SHOT DSC</a:t>
            </a:r>
            <a:r>
              <a:rPr lang="el-GR" sz="2800" dirty="0" smtClean="0">
                <a:latin typeface="Georgia" panose="02040502050405020303" pitchFamily="18" charset="0"/>
              </a:rPr>
              <a:t>-</a:t>
            </a:r>
            <a:r>
              <a:rPr lang="en-US" sz="2800" dirty="0" smtClean="0">
                <a:latin typeface="Georgia" panose="02040502050405020303" pitchFamily="18" charset="0"/>
              </a:rPr>
              <a:t>W</a:t>
            </a:r>
            <a:r>
              <a:rPr lang="el-GR" sz="2800" dirty="0" smtClean="0">
                <a:latin typeface="Georgia" panose="02040502050405020303" pitchFamily="18" charset="0"/>
              </a:rPr>
              <a:t>530</a:t>
            </a:r>
            <a:endParaRPr lang="el-GR" sz="28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1328" y="2403416"/>
            <a:ext cx="3196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17</a:t>
            </a:r>
            <a:r>
              <a:rPr lang="en-US" sz="2000" dirty="0" smtClean="0">
                <a:latin typeface="Georgia" panose="02040502050405020303" pitchFamily="18" charset="0"/>
              </a:rPr>
              <a:t> </a:t>
            </a:r>
            <a:r>
              <a:rPr lang="el-GR" sz="2000" dirty="0" smtClean="0">
                <a:latin typeface="Georgia" panose="02040502050405020303" pitchFamily="18" charset="0"/>
              </a:rPr>
              <a:t>λήψεις (φακός </a:t>
            </a:r>
            <a:r>
              <a:rPr lang="el-GR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r>
              <a:rPr lang="en-US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r>
              <a:rPr lang="el-GR" sz="2000" dirty="0" smtClean="0">
                <a:latin typeface="Georgia" panose="02040502050405020303" pitchFamily="18" charset="0"/>
              </a:rPr>
              <a:t> </a:t>
            </a:r>
            <a:r>
              <a:rPr lang="en-US" sz="2000" dirty="0" smtClean="0">
                <a:latin typeface="Georgia" panose="02040502050405020303" pitchFamily="18" charset="0"/>
              </a:rPr>
              <a:t>mm)</a:t>
            </a:r>
            <a:endParaRPr lang="el-GR" sz="2000" dirty="0">
              <a:latin typeface="Georgia" panose="020405020504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984" y="2931516"/>
            <a:ext cx="36744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X</a:t>
            </a:r>
            <a:r>
              <a:rPr lang="el-G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αρακτηριστικά</a:t>
            </a:r>
            <a:r>
              <a:rPr lang="el-G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 της μηχανής: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6984" y="3295704"/>
            <a:ext cx="6229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l-GR" sz="20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Διαστάσεις</a:t>
            </a:r>
            <a:r>
              <a:rPr lang="el-GR" sz="20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του εστιακού επιπέδου: </a:t>
            </a:r>
            <a:r>
              <a:rPr lang="en-US" sz="20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0.62</a:t>
            </a:r>
            <a:r>
              <a:rPr lang="el-GR" sz="20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x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0.</a:t>
            </a:r>
            <a:r>
              <a:rPr lang="el-GR" sz="20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US" sz="20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r>
              <a:rPr lang="el-GR" sz="20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cm</a:t>
            </a:r>
            <a:r>
              <a:rPr lang="el-GR" sz="2000" baseline="30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2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462" y="3636044"/>
            <a:ext cx="28424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Εστίαση: </a:t>
            </a:r>
            <a:r>
              <a:rPr lang="el-GR" sz="20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0.</a:t>
            </a:r>
            <a:r>
              <a:rPr lang="en-US" sz="20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047</a:t>
            </a:r>
            <a:r>
              <a:rPr lang="el-GR" sz="20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∞ </a:t>
            </a: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m </a:t>
            </a:r>
            <a:endParaRPr lang="el-GR" sz="2000" dirty="0">
              <a:solidFill>
                <a:srgbClr val="00000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3158" y="4299952"/>
            <a:ext cx="27045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Μέγεθος </a:t>
            </a:r>
            <a:r>
              <a:rPr lang="en-US" sz="2000" dirty="0" err="1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sel</a:t>
            </a:r>
            <a:r>
              <a:rPr lang="el-GR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0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l-GR" sz="20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.4 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m </a:t>
            </a:r>
            <a:endParaRPr lang="el-GR" sz="2000" dirty="0">
              <a:solidFill>
                <a:srgbClr val="00000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5563" y="5119057"/>
            <a:ext cx="3648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X</a:t>
            </a:r>
            <a:r>
              <a:rPr lang="el-G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αρακτηριστικά</a:t>
            </a:r>
            <a:r>
              <a:rPr lang="el-G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 των λήψεων: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0462" y="5520286"/>
            <a:ext cx="24000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Διάφραγμα: </a:t>
            </a: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f</a:t>
            </a:r>
            <a:r>
              <a:rPr lang="el-GR" sz="20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/</a:t>
            </a:r>
            <a:r>
              <a:rPr lang="en-US" sz="20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2.7</a:t>
            </a:r>
            <a:r>
              <a:rPr lang="el-GR" sz="20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endParaRPr lang="el-GR" sz="2000" dirty="0">
              <a:solidFill>
                <a:srgbClr val="00000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5641" y="5920396"/>
            <a:ext cx="3393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Ταχύτητα κλείστρου: </a:t>
            </a:r>
            <a:r>
              <a:rPr lang="el-GR" sz="20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1/</a:t>
            </a:r>
            <a:r>
              <a:rPr lang="en-US" sz="20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</a:t>
            </a:r>
            <a:r>
              <a:rPr lang="el-GR" sz="20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l-GR" sz="20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3158" y="6320506"/>
            <a:ext cx="40206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- Ευαισθησία στο φως (</a:t>
            </a: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ISO</a:t>
            </a:r>
            <a:r>
              <a:rPr lang="el-GR" sz="20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): </a:t>
            </a:r>
            <a:r>
              <a:rPr lang="en-US" sz="20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r>
              <a:rPr lang="el-GR" sz="2000" dirty="0" smtClea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00</a:t>
            </a:r>
            <a:r>
              <a:rPr lang="el-GR" sz="2000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 </a:t>
            </a:r>
            <a:endParaRPr lang="el-GR" sz="2000" dirty="0">
              <a:solidFill>
                <a:srgbClr val="00000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5641" y="3951795"/>
            <a:ext cx="5485797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Τύ</a:t>
            </a:r>
            <a:r>
              <a:rPr lang="en-US" sz="2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πος φακού: σταθερής εστιακής απόστασης</a:t>
            </a:r>
            <a:endParaRPr lang="el-GR" sz="20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 rot="20323726">
            <a:off x="7012801" y="2244542"/>
            <a:ext cx="4141280" cy="261241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15787" r="-7812" b="13302"/>
          <a:stretch/>
        </p:blipFill>
        <p:spPr>
          <a:xfrm>
            <a:off x="787106" y="1378039"/>
            <a:ext cx="2143125" cy="151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7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2081</TotalTime>
  <Words>620</Words>
  <Application>Microsoft Office PowerPoint</Application>
  <PresentationFormat>Widescreen</PresentationFormat>
  <Paragraphs>121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Adobe Gothic Std B</vt:lpstr>
      <vt:lpstr>Arial</vt:lpstr>
      <vt:lpstr>Calibri</vt:lpstr>
      <vt:lpstr>Calibri Light</vt:lpstr>
      <vt:lpstr>Georgia</vt:lpstr>
      <vt:lpstr>Microsoft Sans Serif</vt:lpstr>
      <vt:lpstr>Roboto</vt:lpstr>
      <vt:lpstr>Times New Roman</vt:lpstr>
      <vt:lpstr>Office Theme</vt:lpstr>
      <vt:lpstr>ΕΛΕΓΧΟΣ ΑΚΡΙΒΕΙΑΣ TOY ΛΟΓΙΣΜΙΚΟΥ AGISOFT PHOTOSCAN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</dc:creator>
  <cp:lastModifiedBy>V</cp:lastModifiedBy>
  <cp:revision>144</cp:revision>
  <dcterms:created xsi:type="dcterms:W3CDTF">2015-01-17T17:26:42Z</dcterms:created>
  <dcterms:modified xsi:type="dcterms:W3CDTF">2015-01-20T17:13:50Z</dcterms:modified>
</cp:coreProperties>
</file>